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Open Sans Extra Bold" charset="1" panose="020B0906030804020204"/>
      <p:regular r:id="rId30"/>
    </p:embeddedFont>
    <p:embeddedFont>
      <p:font typeface="Poppins" charset="1" panose="00000500000000000000"/>
      <p:regular r:id="rId31"/>
    </p:embeddedFont>
    <p:embeddedFont>
      <p:font typeface="Open Sans Extra Bold Italics" charset="1" panose="020B0906030804020204"/>
      <p:regular r:id="rId32"/>
    </p:embeddedFont>
    <p:embeddedFont>
      <p:font typeface="Poppins Bold" charset="1" panose="00000800000000000000"/>
      <p:regular r:id="rId33"/>
    </p:embeddedFont>
    <p:embeddedFont>
      <p:font typeface="DejaVu Serif Bold" charset="1" panose="02060803050605020204"/>
      <p:regular r:id="rId34"/>
    </p:embeddedFont>
    <p:embeddedFont>
      <p:font typeface="Montserrat Bold" charset="1" panose="00000800000000000000"/>
      <p:regular r:id="rId35"/>
    </p:embeddedFont>
    <p:embeddedFont>
      <p:font typeface="Montserrat" charset="1" panose="00000500000000000000"/>
      <p:regular r:id="rId36"/>
    </p:embeddedFont>
    <p:embeddedFont>
      <p:font typeface="Arimo" charset="1" panose="020B0604020202020204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gif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https://github.com/rchen8/connect-five" TargetMode="External" Type="http://schemas.openxmlformats.org/officeDocument/2006/relationships/hyperlink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gif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448802" y="4158370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185723" y="2237648"/>
            <a:ext cx="5916554" cy="2341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2"/>
              </a:lnSpc>
            </a:pPr>
            <a:r>
              <a:rPr lang="en-US" sz="6758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LineGrinder</a:t>
            </a:r>
          </a:p>
          <a:p>
            <a:pPr algn="ctr">
              <a:lnSpc>
                <a:spcPts val="9462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551599" y="8749446"/>
            <a:ext cx="9871133" cy="1949549"/>
          </a:xfrm>
          <a:custGeom>
            <a:avLst/>
            <a:gdLst/>
            <a:ahLst/>
            <a:cxnLst/>
            <a:rect r="r" b="b" t="t" l="l"/>
            <a:pathLst>
              <a:path h="1949549" w="9871133">
                <a:moveTo>
                  <a:pt x="0" y="0"/>
                </a:moveTo>
                <a:lnTo>
                  <a:pt x="9871133" y="0"/>
                </a:lnTo>
                <a:lnTo>
                  <a:pt x="9871133" y="1949549"/>
                </a:lnTo>
                <a:lnTo>
                  <a:pt x="0" y="1949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098391" y="3470100"/>
            <a:ext cx="10091218" cy="5788200"/>
            <a:chOff x="0" y="0"/>
            <a:chExt cx="7981950" cy="45783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42726" r="0" b="-42726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643475"/>
            <a:ext cx="3289776" cy="1883037"/>
          </a:xfrm>
          <a:custGeom>
            <a:avLst/>
            <a:gdLst/>
            <a:ahLst/>
            <a:cxnLst/>
            <a:rect r="r" b="b" t="t" l="l"/>
            <a:pathLst>
              <a:path h="1883037" w="3289776">
                <a:moveTo>
                  <a:pt x="0" y="0"/>
                </a:moveTo>
                <a:lnTo>
                  <a:pt x="3289776" y="0"/>
                </a:lnTo>
                <a:lnTo>
                  <a:pt x="3289776" y="1883037"/>
                </a:lnTo>
                <a:lnTo>
                  <a:pt x="0" y="1883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461338" y="1321028"/>
            <a:ext cx="12051655" cy="48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International University - Vietnam National University, HCM City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49387" y="-2891604"/>
            <a:ext cx="4944318" cy="49443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105752" y="8541008"/>
            <a:ext cx="5295054" cy="52950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792093" y="1133061"/>
            <a:ext cx="6792386" cy="2374038"/>
          </a:xfrm>
          <a:custGeom>
            <a:avLst/>
            <a:gdLst/>
            <a:ahLst/>
            <a:cxnLst/>
            <a:rect r="r" b="b" t="t" l="l"/>
            <a:pathLst>
              <a:path h="2374038" w="6792386">
                <a:moveTo>
                  <a:pt x="0" y="0"/>
                </a:moveTo>
                <a:lnTo>
                  <a:pt x="6792387" y="0"/>
                </a:lnTo>
                <a:lnTo>
                  <a:pt x="6792387" y="2374038"/>
                </a:lnTo>
                <a:lnTo>
                  <a:pt x="0" y="2374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92093" y="4882853"/>
            <a:ext cx="6792386" cy="1861953"/>
          </a:xfrm>
          <a:custGeom>
            <a:avLst/>
            <a:gdLst/>
            <a:ahLst/>
            <a:cxnLst/>
            <a:rect r="r" b="b" t="t" l="l"/>
            <a:pathLst>
              <a:path h="1861953" w="6792386">
                <a:moveTo>
                  <a:pt x="0" y="0"/>
                </a:moveTo>
                <a:lnTo>
                  <a:pt x="6792387" y="0"/>
                </a:lnTo>
                <a:lnTo>
                  <a:pt x="6792387" y="1861953"/>
                </a:lnTo>
                <a:lnTo>
                  <a:pt x="0" y="1861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963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43394" y="2600954"/>
            <a:ext cx="5411986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HOW TO PLAY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52937" y="-104775"/>
            <a:ext cx="6070699" cy="183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PLAYER VS BOT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4204696"/>
            <a:ext cx="9794384" cy="2098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  <a:spcBef>
                <a:spcPct val="0"/>
              </a:spcBef>
            </a:pPr>
            <a:r>
              <a:rPr lang="en-US" sz="400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Align </a:t>
            </a:r>
            <a:r>
              <a:rPr lang="en-US" sz="4002">
                <a:solidFill>
                  <a:srgbClr val="FE5152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five </a:t>
            </a:r>
            <a:r>
              <a:rPr lang="en-US" sz="400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consecutive stones (horizontal, vertical, or diagonal) on the grid to win.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71217" y="3949029"/>
            <a:ext cx="7634139" cy="62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5"/>
              </a:lnSpc>
              <a:spcBef>
                <a:spcPct val="0"/>
              </a:spcBef>
            </a:pPr>
            <a:r>
              <a:rPr lang="en-US" sz="366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Picking Difficulty: </a:t>
            </a:r>
            <a:r>
              <a:rPr lang="en-US" sz="3661">
                <a:solidFill>
                  <a:srgbClr val="00F837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Medium</a:t>
            </a:r>
            <a:r>
              <a:rPr lang="en-US" sz="366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</a:t>
            </a:r>
            <a:r>
              <a:rPr lang="en-US" sz="3661">
                <a:solidFill>
                  <a:srgbClr val="FE5152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Hard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71130" y="7182956"/>
            <a:ext cx="7666137" cy="556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7"/>
              </a:lnSpc>
              <a:spcBef>
                <a:spcPct val="0"/>
              </a:spcBef>
            </a:pPr>
            <a:r>
              <a:rPr lang="en-US" sz="3227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Picking </a:t>
            </a:r>
            <a:r>
              <a:rPr lang="en-US" sz="3227">
                <a:solidFill>
                  <a:srgbClr val="FE5152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turns</a:t>
            </a:r>
            <a:r>
              <a:rPr lang="en-US" sz="3227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as for which to go first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90395" y="5884965"/>
            <a:ext cx="2917935" cy="3373335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0680510" y="1028700"/>
            <a:ext cx="6853997" cy="7909513"/>
          </a:xfrm>
          <a:custGeom>
            <a:avLst/>
            <a:gdLst/>
            <a:ahLst/>
            <a:cxnLst/>
            <a:rect r="r" b="b" t="t" l="l"/>
            <a:pathLst>
              <a:path h="7909513" w="6853997">
                <a:moveTo>
                  <a:pt x="0" y="0"/>
                </a:moveTo>
                <a:lnTo>
                  <a:pt x="6853998" y="0"/>
                </a:lnTo>
                <a:lnTo>
                  <a:pt x="6853998" y="7909513"/>
                </a:lnTo>
                <a:lnTo>
                  <a:pt x="0" y="7909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65185" y="4557274"/>
            <a:ext cx="6368355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INTO THE GAME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05005" y="-519239"/>
            <a:ext cx="2876353" cy="3095879"/>
          </a:xfrm>
          <a:custGeom>
            <a:avLst/>
            <a:gdLst/>
            <a:ahLst/>
            <a:cxnLst/>
            <a:rect r="r" b="b" t="t" l="l"/>
            <a:pathLst>
              <a:path h="3095879" w="2876353">
                <a:moveTo>
                  <a:pt x="0" y="0"/>
                </a:moveTo>
                <a:lnTo>
                  <a:pt x="2876352" y="0"/>
                </a:lnTo>
                <a:lnTo>
                  <a:pt x="2876352" y="3095878"/>
                </a:lnTo>
                <a:lnTo>
                  <a:pt x="0" y="3095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23722" y="-519239"/>
            <a:ext cx="2876353" cy="3095879"/>
          </a:xfrm>
          <a:custGeom>
            <a:avLst/>
            <a:gdLst/>
            <a:ahLst/>
            <a:cxnLst/>
            <a:rect r="r" b="b" t="t" l="l"/>
            <a:pathLst>
              <a:path h="3095879" w="2876353">
                <a:moveTo>
                  <a:pt x="0" y="0"/>
                </a:moveTo>
                <a:lnTo>
                  <a:pt x="2876353" y="0"/>
                </a:lnTo>
                <a:lnTo>
                  <a:pt x="2876353" y="3095878"/>
                </a:lnTo>
                <a:lnTo>
                  <a:pt x="0" y="3095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9474" y="3643106"/>
            <a:ext cx="5097911" cy="5913164"/>
          </a:xfrm>
          <a:custGeom>
            <a:avLst/>
            <a:gdLst/>
            <a:ahLst/>
            <a:cxnLst/>
            <a:rect r="r" b="b" t="t" l="l"/>
            <a:pathLst>
              <a:path h="5913164" w="5097911">
                <a:moveTo>
                  <a:pt x="0" y="0"/>
                </a:moveTo>
                <a:lnTo>
                  <a:pt x="5097911" y="0"/>
                </a:lnTo>
                <a:lnTo>
                  <a:pt x="5097911" y="5913163"/>
                </a:lnTo>
                <a:lnTo>
                  <a:pt x="0" y="5913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97832" y="3643106"/>
            <a:ext cx="5128870" cy="5913164"/>
          </a:xfrm>
          <a:custGeom>
            <a:avLst/>
            <a:gdLst/>
            <a:ahLst/>
            <a:cxnLst/>
            <a:rect r="r" b="b" t="t" l="l"/>
            <a:pathLst>
              <a:path h="5913164" w="5128870">
                <a:moveTo>
                  <a:pt x="0" y="0"/>
                </a:moveTo>
                <a:lnTo>
                  <a:pt x="5128870" y="0"/>
                </a:lnTo>
                <a:lnTo>
                  <a:pt x="5128870" y="5913163"/>
                </a:lnTo>
                <a:lnTo>
                  <a:pt x="0" y="59131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6412" y="2471864"/>
            <a:ext cx="4930973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HUMAN WIN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7235" y="2471864"/>
            <a:ext cx="6331893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COMPUTER WIN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33118" y="4344422"/>
            <a:ext cx="6033363" cy="799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Algorithms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162447" y="2157509"/>
            <a:ext cx="5768345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Minimax Algorithm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63159" y="20412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688346" y="3925968"/>
            <a:ext cx="5768345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Heuristic Evaluation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89058" y="38146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0688346" y="5600809"/>
            <a:ext cx="5768345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Backtracking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0162447" y="7380503"/>
            <a:ext cx="5768345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Winning Move Search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63159" y="73679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09132" y="1222804"/>
            <a:ext cx="7922504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Minimax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2118849"/>
            <a:ext cx="7908673" cy="4310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4"/>
              </a:lnSpc>
            </a:pPr>
            <a:r>
              <a:rPr lang="en-US" sz="2253" spc="-4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Time Complexity: O(b^d)</a:t>
            </a:r>
          </a:p>
          <a:p>
            <a:pPr algn="l">
              <a:lnSpc>
                <a:spcPts val="3154"/>
              </a:lnSpc>
            </a:pPr>
            <a:r>
              <a:rPr lang="en-US" sz="2253" spc="-4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b: size of the board</a:t>
            </a:r>
          </a:p>
          <a:p>
            <a:pPr algn="l">
              <a:lnSpc>
                <a:spcPts val="3154"/>
              </a:lnSpc>
            </a:pPr>
            <a:r>
              <a:rPr lang="en-US" sz="2253" spc="-4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d: depth</a:t>
            </a:r>
          </a:p>
          <a:p>
            <a:pPr algn="l" marL="486456" indent="-243228" lvl="1">
              <a:lnSpc>
                <a:spcPts val="3154"/>
              </a:lnSpc>
              <a:buFont typeface="Arial"/>
              <a:buChar char="•"/>
            </a:pPr>
            <a:r>
              <a:rPr lang="en-US" sz="2253" spc="-4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Implements the Minimax algorithm with Alpha-Beta Pruning.</a:t>
            </a:r>
          </a:p>
          <a:p>
            <a:pPr algn="l" marL="486456" indent="-243228" lvl="1">
              <a:lnSpc>
                <a:spcPts val="3154"/>
              </a:lnSpc>
              <a:buFont typeface="Arial"/>
              <a:buChar char="•"/>
            </a:pPr>
            <a:r>
              <a:rPr lang="en-US" sz="2253" spc="-4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Simulates moves, evaluates their outcomes, and prunes branches where further exploration isn’t beneficial.</a:t>
            </a:r>
          </a:p>
          <a:p>
            <a:pPr algn="l" marL="486456" indent="-243228" lvl="1">
              <a:lnSpc>
                <a:spcPts val="3154"/>
              </a:lnSpc>
              <a:buFont typeface="Arial"/>
              <a:buChar char="•"/>
            </a:pPr>
          </a:p>
          <a:p>
            <a:pPr algn="l">
              <a:lnSpc>
                <a:spcPts val="3154"/>
              </a:lnSpc>
            </a:pPr>
          </a:p>
          <a:p>
            <a:pPr algn="l" marL="0" indent="0" lvl="0">
              <a:lnSpc>
                <a:spcPts val="3154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864666" y="9543299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6567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37373" y="931645"/>
            <a:ext cx="8658915" cy="2507759"/>
          </a:xfrm>
          <a:custGeom>
            <a:avLst/>
            <a:gdLst/>
            <a:ahLst/>
            <a:cxnLst/>
            <a:rect r="r" b="b" t="t" l="l"/>
            <a:pathLst>
              <a:path h="2507759" w="8658915">
                <a:moveTo>
                  <a:pt x="0" y="0"/>
                </a:moveTo>
                <a:lnTo>
                  <a:pt x="8658915" y="0"/>
                </a:lnTo>
                <a:lnTo>
                  <a:pt x="8658915" y="2507759"/>
                </a:lnTo>
                <a:lnTo>
                  <a:pt x="0" y="2507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34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937373" y="3629904"/>
            <a:ext cx="8658915" cy="5170047"/>
          </a:xfrm>
          <a:custGeom>
            <a:avLst/>
            <a:gdLst/>
            <a:ahLst/>
            <a:cxnLst/>
            <a:rect r="r" b="b" t="t" l="l"/>
            <a:pathLst>
              <a:path h="5170047" w="8658915">
                <a:moveTo>
                  <a:pt x="0" y="0"/>
                </a:moveTo>
                <a:lnTo>
                  <a:pt x="8658915" y="0"/>
                </a:lnTo>
                <a:lnTo>
                  <a:pt x="8658915" y="5170047"/>
                </a:lnTo>
                <a:lnTo>
                  <a:pt x="0" y="5170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362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5590402"/>
            <a:ext cx="7389425" cy="118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4"/>
              </a:lnSpc>
              <a:spcBef>
                <a:spcPct val="0"/>
              </a:spcBef>
            </a:pPr>
            <a:r>
              <a:rPr lang="en-US" sz="2253" spc="-4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calculateNextMove(int depth): Determines the best move for the AI. Uses minimaxSearchAB to compute the best move.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09132" y="1222804"/>
            <a:ext cx="7922504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Heuristic Evaluation</a:t>
            </a: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864666" y="9543299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6567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24108" y="717406"/>
            <a:ext cx="7856130" cy="4555338"/>
          </a:xfrm>
          <a:custGeom>
            <a:avLst/>
            <a:gdLst/>
            <a:ahLst/>
            <a:cxnLst/>
            <a:rect r="r" b="b" t="t" l="l"/>
            <a:pathLst>
              <a:path h="4555338" w="7856130">
                <a:moveTo>
                  <a:pt x="0" y="0"/>
                </a:moveTo>
                <a:lnTo>
                  <a:pt x="7856131" y="0"/>
                </a:lnTo>
                <a:lnTo>
                  <a:pt x="7856131" y="4555337"/>
                </a:lnTo>
                <a:lnTo>
                  <a:pt x="0" y="4555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13398" y="5272743"/>
            <a:ext cx="7866841" cy="4774929"/>
          </a:xfrm>
          <a:custGeom>
            <a:avLst/>
            <a:gdLst/>
            <a:ahLst/>
            <a:cxnLst/>
            <a:rect r="r" b="b" t="t" l="l"/>
            <a:pathLst>
              <a:path h="4774929" w="7866841">
                <a:moveTo>
                  <a:pt x="0" y="0"/>
                </a:moveTo>
                <a:lnTo>
                  <a:pt x="7866841" y="0"/>
                </a:lnTo>
                <a:lnTo>
                  <a:pt x="7866841" y="4774930"/>
                </a:lnTo>
                <a:lnTo>
                  <a:pt x="0" y="4774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81" t="-1468" r="0" b="-1468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05172" y="5417624"/>
            <a:ext cx="8673190" cy="4630049"/>
          </a:xfrm>
          <a:custGeom>
            <a:avLst/>
            <a:gdLst/>
            <a:ahLst/>
            <a:cxnLst/>
            <a:rect r="r" b="b" t="t" l="l"/>
            <a:pathLst>
              <a:path h="4630049" w="8673190">
                <a:moveTo>
                  <a:pt x="0" y="0"/>
                </a:moveTo>
                <a:lnTo>
                  <a:pt x="8673189" y="0"/>
                </a:lnTo>
                <a:lnTo>
                  <a:pt x="8673189" y="4630049"/>
                </a:lnTo>
                <a:lnTo>
                  <a:pt x="0" y="46300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2394704"/>
            <a:ext cx="7389425" cy="2746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4"/>
              </a:lnSpc>
            </a:pPr>
            <a:r>
              <a:rPr lang="en-US" sz="2253" spc="-4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evaluateBoardForWhite() </a:t>
            </a:r>
          </a:p>
          <a:p>
            <a:pPr algn="l">
              <a:lnSpc>
                <a:spcPts val="3154"/>
              </a:lnSpc>
            </a:pPr>
            <a:r>
              <a:rPr lang="en-US" sz="2253" spc="-4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getScore() </a:t>
            </a:r>
          </a:p>
          <a:p>
            <a:pPr algn="l">
              <a:lnSpc>
                <a:spcPts val="3154"/>
              </a:lnSpc>
            </a:pPr>
            <a:r>
              <a:rPr lang="en-US" sz="2253" spc="-4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evaluateHorizontal, evaluateVertical, evaluateDiagonal: Evaluate scores for specific alignments on the board. </a:t>
            </a:r>
          </a:p>
          <a:p>
            <a:pPr algn="l" marL="0" indent="0" lvl="0">
              <a:lnSpc>
                <a:spcPts val="3154"/>
              </a:lnSpc>
              <a:spcBef>
                <a:spcPct val="0"/>
              </a:spcBef>
            </a:pPr>
            <a:r>
              <a:rPr lang="en-US" sz="2253" spc="-4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getConsecutiveSetScore(): Calculates scores for consecutive stones and accounts for blocked paths.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09132" y="1222804"/>
            <a:ext cx="7922504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Backtracking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864666" y="9543299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6567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806316" y="1859554"/>
            <a:ext cx="10280314" cy="1275659"/>
          </a:xfrm>
          <a:custGeom>
            <a:avLst/>
            <a:gdLst/>
            <a:ahLst/>
            <a:cxnLst/>
            <a:rect r="r" b="b" t="t" l="l"/>
            <a:pathLst>
              <a:path h="1275659" w="10280314">
                <a:moveTo>
                  <a:pt x="0" y="0"/>
                </a:moveTo>
                <a:lnTo>
                  <a:pt x="10280313" y="0"/>
                </a:lnTo>
                <a:lnTo>
                  <a:pt x="10280313" y="1275659"/>
                </a:lnTo>
                <a:lnTo>
                  <a:pt x="0" y="1275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526311" y="3473239"/>
            <a:ext cx="10840323" cy="1670261"/>
          </a:xfrm>
          <a:custGeom>
            <a:avLst/>
            <a:gdLst/>
            <a:ahLst/>
            <a:cxnLst/>
            <a:rect r="r" b="b" t="t" l="l"/>
            <a:pathLst>
              <a:path h="1670261" w="10840323">
                <a:moveTo>
                  <a:pt x="0" y="0"/>
                </a:moveTo>
                <a:lnTo>
                  <a:pt x="10840323" y="0"/>
                </a:lnTo>
                <a:lnTo>
                  <a:pt x="10840323" y="1670261"/>
                </a:lnTo>
                <a:lnTo>
                  <a:pt x="0" y="167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2394704"/>
            <a:ext cx="7389425" cy="1573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4"/>
              </a:lnSpc>
            </a:pPr>
            <a:r>
              <a:rPr lang="en-US" sz="2253" spc="-4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addStoneNoGUI removeStoneNoGUI: </a:t>
            </a:r>
          </a:p>
          <a:p>
            <a:pPr algn="l">
              <a:lnSpc>
                <a:spcPts val="3154"/>
              </a:lnSpc>
              <a:spcBef>
                <a:spcPct val="0"/>
              </a:spcBef>
            </a:pPr>
            <a:r>
              <a:rPr lang="en-US" sz="2253" spc="-4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Simulate and revert moves during recursive exploration.</a:t>
            </a:r>
          </a:p>
          <a:p>
            <a:pPr algn="l" marL="0" indent="0" lvl="0">
              <a:lnSpc>
                <a:spcPts val="315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09132" y="1222804"/>
            <a:ext cx="7922504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Winning Move Search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864666" y="9543299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6567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506335" y="1994327"/>
            <a:ext cx="9167830" cy="4517094"/>
          </a:xfrm>
          <a:custGeom>
            <a:avLst/>
            <a:gdLst/>
            <a:ahLst/>
            <a:cxnLst/>
            <a:rect r="r" b="b" t="t" l="l"/>
            <a:pathLst>
              <a:path h="4517094" w="9167830">
                <a:moveTo>
                  <a:pt x="0" y="0"/>
                </a:moveTo>
                <a:lnTo>
                  <a:pt x="9167830" y="0"/>
                </a:lnTo>
                <a:lnTo>
                  <a:pt x="9167830" y="4517095"/>
                </a:lnTo>
                <a:lnTo>
                  <a:pt x="0" y="45170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2394704"/>
            <a:ext cx="7389425" cy="791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4"/>
              </a:lnSpc>
              <a:spcBef>
                <a:spcPct val="0"/>
              </a:spcBef>
            </a:pPr>
            <a:r>
              <a:rPr lang="en-US" sz="2253" spc="-4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Quickly determines if there’s a move that immediately results in a win.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381850" y="894695"/>
            <a:ext cx="11524300" cy="9392305"/>
          </a:xfrm>
          <a:custGeom>
            <a:avLst/>
            <a:gdLst/>
            <a:ahLst/>
            <a:cxnLst/>
            <a:rect r="r" b="b" t="t" l="l"/>
            <a:pathLst>
              <a:path h="9392305" w="11524300">
                <a:moveTo>
                  <a:pt x="0" y="0"/>
                </a:moveTo>
                <a:lnTo>
                  <a:pt x="11524300" y="0"/>
                </a:lnTo>
                <a:lnTo>
                  <a:pt x="11524300" y="9392305"/>
                </a:lnTo>
                <a:lnTo>
                  <a:pt x="0" y="9392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17025" y="-67756"/>
            <a:ext cx="7453950" cy="962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51"/>
              </a:lnSpc>
              <a:spcBef>
                <a:spcPct val="0"/>
              </a:spcBef>
            </a:pPr>
            <a:r>
              <a:rPr lang="en-US" sz="560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UML Diagram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710093"/>
            <a:ext cx="18288000" cy="6576907"/>
            <a:chOff x="0" y="0"/>
            <a:chExt cx="4816593" cy="17321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732189"/>
            </a:xfrm>
            <a:custGeom>
              <a:avLst/>
              <a:gdLst/>
              <a:ahLst/>
              <a:cxnLst/>
              <a:rect r="r" b="b" t="t" l="l"/>
              <a:pathLst>
                <a:path h="1732189" w="4816592">
                  <a:moveTo>
                    <a:pt x="7197" y="0"/>
                  </a:moveTo>
                  <a:lnTo>
                    <a:pt x="4809396" y="0"/>
                  </a:lnTo>
                  <a:cubicBezTo>
                    <a:pt x="4811304" y="0"/>
                    <a:pt x="4813135" y="758"/>
                    <a:pt x="4814484" y="2108"/>
                  </a:cubicBezTo>
                  <a:cubicBezTo>
                    <a:pt x="4815834" y="3457"/>
                    <a:pt x="4816592" y="5288"/>
                    <a:pt x="4816592" y="7197"/>
                  </a:cubicBezTo>
                  <a:lnTo>
                    <a:pt x="4816592" y="1724993"/>
                  </a:lnTo>
                  <a:cubicBezTo>
                    <a:pt x="4816592" y="1728967"/>
                    <a:pt x="4813371" y="1732189"/>
                    <a:pt x="4809396" y="1732189"/>
                  </a:cubicBezTo>
                  <a:lnTo>
                    <a:pt x="7197" y="1732189"/>
                  </a:lnTo>
                  <a:cubicBezTo>
                    <a:pt x="3222" y="1732189"/>
                    <a:pt x="0" y="1728967"/>
                    <a:pt x="0" y="1724993"/>
                  </a:cubicBezTo>
                  <a:lnTo>
                    <a:pt x="0" y="7197"/>
                  </a:lnTo>
                  <a:cubicBezTo>
                    <a:pt x="0" y="3222"/>
                    <a:pt x="3222" y="0"/>
                    <a:pt x="7197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770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4658366" y="4147591"/>
            <a:ext cx="0" cy="4374774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9399915" y="4181637"/>
            <a:ext cx="0" cy="4340728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3914121" y="4181982"/>
            <a:ext cx="0" cy="4340383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617520" y="39614"/>
            <a:ext cx="3670480" cy="3670480"/>
          </a:xfrm>
          <a:custGeom>
            <a:avLst/>
            <a:gdLst/>
            <a:ahLst/>
            <a:cxnLst/>
            <a:rect r="r" b="b" t="t" l="l"/>
            <a:pathLst>
              <a:path h="3670480" w="3670480">
                <a:moveTo>
                  <a:pt x="0" y="0"/>
                </a:moveTo>
                <a:lnTo>
                  <a:pt x="3670480" y="0"/>
                </a:lnTo>
                <a:lnTo>
                  <a:pt x="3670480" y="3670479"/>
                </a:lnTo>
                <a:lnTo>
                  <a:pt x="0" y="367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467754" y="1221632"/>
            <a:ext cx="7190707" cy="11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Git Explanation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5052" y="5067300"/>
            <a:ext cx="3677539" cy="3143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3"/>
              </a:lnSpc>
            </a:pPr>
            <a:r>
              <a:rPr lang="en-US" sz="2973" spc="-5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Git was used to manage version control, ensuring all changes were tracked and merged smoothly.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124487"/>
            <a:ext cx="2846251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Version Control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48248" y="5067300"/>
            <a:ext cx="4161784" cy="3406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3"/>
              </a:lnSpc>
            </a:pPr>
            <a:r>
              <a:rPr lang="en-US" sz="2773" spc="-5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team used GitHub to store and share the project. Members cloned, edited, and pushed changes, enabling real-time collaboration.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08683" y="4124487"/>
            <a:ext cx="3252445" cy="94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Collaboration via GitHub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76126" y="5076825"/>
            <a:ext cx="4161784" cy="39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7736" indent="-223868" lvl="1">
              <a:lnSpc>
                <a:spcPts val="2903"/>
              </a:lnSpc>
              <a:buFont typeface="Arial"/>
              <a:buChar char="•"/>
            </a:pPr>
            <a:r>
              <a:rPr lang="en-US" b="true" sz="2073" spc="-4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Clone</a:t>
            </a:r>
            <a:r>
              <a:rPr lang="en-US" sz="2073" spc="-41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: Each member cloned the repository to start working.</a:t>
            </a:r>
          </a:p>
          <a:p>
            <a:pPr algn="l" marL="447736" indent="-223868" lvl="1">
              <a:lnSpc>
                <a:spcPts val="2903"/>
              </a:lnSpc>
              <a:buFont typeface="Arial"/>
              <a:buChar char="•"/>
            </a:pPr>
            <a:r>
              <a:rPr lang="en-US" b="true" sz="2073" spc="-4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Commit</a:t>
            </a:r>
            <a:r>
              <a:rPr lang="en-US" sz="2073" spc="-41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: Changes were committed with clear messages.</a:t>
            </a:r>
          </a:p>
          <a:p>
            <a:pPr algn="l" marL="447736" indent="-223868" lvl="1">
              <a:lnSpc>
                <a:spcPts val="2903"/>
              </a:lnSpc>
              <a:buFont typeface="Arial"/>
              <a:buChar char="•"/>
            </a:pPr>
            <a:r>
              <a:rPr lang="en-US" b="true" sz="2073" spc="-4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Push/Pull</a:t>
            </a:r>
            <a:r>
              <a:rPr lang="en-US" sz="2073" spc="-41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: Changes were pushed to the central repo and pulled to sync with others.</a:t>
            </a:r>
          </a:p>
          <a:p>
            <a:pPr algn="l">
              <a:lnSpc>
                <a:spcPts val="2903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855197" y="4124487"/>
            <a:ext cx="3525016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Workflow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38779" y="4124487"/>
            <a:ext cx="3614452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Benefits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171296" y="5076825"/>
            <a:ext cx="3904610" cy="420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9325" indent="-234663" lvl="1">
              <a:lnSpc>
                <a:spcPts val="3043"/>
              </a:lnSpc>
              <a:buFont typeface="Arial"/>
              <a:buChar char="•"/>
            </a:pPr>
            <a:r>
              <a:rPr lang="en-US" b="true" sz="2173" spc="-4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Collaboration</a:t>
            </a:r>
            <a:r>
              <a:rPr lang="en-US" sz="2173" spc="-4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: Enabled parallel development.</a:t>
            </a:r>
          </a:p>
          <a:p>
            <a:pPr algn="l" marL="469325" indent="-234663" lvl="1">
              <a:lnSpc>
                <a:spcPts val="3043"/>
              </a:lnSpc>
              <a:buFont typeface="Arial"/>
              <a:buChar char="•"/>
            </a:pPr>
            <a:r>
              <a:rPr lang="en-US" b="true" sz="2173" spc="-4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Tracking Changes</a:t>
            </a:r>
            <a:r>
              <a:rPr lang="en-US" sz="2173" spc="-4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: Git’s history allowed easy tracking and reverting of changes.</a:t>
            </a:r>
          </a:p>
          <a:p>
            <a:pPr algn="l" marL="469325" indent="-234663" lvl="1">
              <a:lnSpc>
                <a:spcPts val="3043"/>
              </a:lnSpc>
              <a:buFont typeface="Arial"/>
              <a:buChar char="•"/>
            </a:pPr>
            <a:r>
              <a:rPr lang="en-US" b="true" sz="2173" spc="-4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Conflict Resolution</a:t>
            </a:r>
            <a:r>
              <a:rPr lang="en-US" sz="2173" spc="-4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: Git tools helped resolve merge conflicts without losing work.</a:t>
            </a:r>
          </a:p>
          <a:p>
            <a:pPr algn="l">
              <a:lnSpc>
                <a:spcPts val="3043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11115" y="2364587"/>
            <a:ext cx="7265770" cy="1417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3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MEMBERS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557261" y="8711089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57261" y="3919699"/>
            <a:ext cx="9173478" cy="124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1"/>
              </a:lnSpc>
            </a:pPr>
            <a:r>
              <a:rPr lang="en-US" sz="3429" spc="-6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Phạm Thái Quốc - ITITWE21118</a:t>
            </a:r>
          </a:p>
          <a:p>
            <a:pPr algn="ctr">
              <a:lnSpc>
                <a:spcPts val="4801"/>
              </a:lnSpc>
              <a:spcBef>
                <a:spcPct val="0"/>
              </a:spcBef>
            </a:pPr>
            <a:r>
              <a:rPr lang="en-US" sz="3429" spc="-6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Ngô Trịnh Bảo Anh - ITITIU21154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8700" y="643475"/>
            <a:ext cx="3289776" cy="1883037"/>
          </a:xfrm>
          <a:custGeom>
            <a:avLst/>
            <a:gdLst/>
            <a:ahLst/>
            <a:cxnLst/>
            <a:rect r="r" b="b" t="t" l="l"/>
            <a:pathLst>
              <a:path h="1883037" w="3289776">
                <a:moveTo>
                  <a:pt x="0" y="0"/>
                </a:moveTo>
                <a:lnTo>
                  <a:pt x="3289776" y="0"/>
                </a:lnTo>
                <a:lnTo>
                  <a:pt x="3289776" y="1883037"/>
                </a:lnTo>
                <a:lnTo>
                  <a:pt x="0" y="1883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480253" y="1346763"/>
            <a:ext cx="10777839" cy="428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6"/>
              </a:lnSpc>
              <a:spcBef>
                <a:spcPct val="0"/>
              </a:spcBef>
            </a:pPr>
            <a:r>
              <a:rPr lang="en-US" sz="254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International University - Vietnam National University, HCM City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710093"/>
            <a:ext cx="18361431" cy="6576907"/>
            <a:chOff x="0" y="0"/>
            <a:chExt cx="4835932" cy="17321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5932" cy="1732189"/>
            </a:xfrm>
            <a:custGeom>
              <a:avLst/>
              <a:gdLst/>
              <a:ahLst/>
              <a:cxnLst/>
              <a:rect r="r" b="b" t="t" l="l"/>
              <a:pathLst>
                <a:path h="1732189" w="4835932">
                  <a:moveTo>
                    <a:pt x="7168" y="0"/>
                  </a:moveTo>
                  <a:lnTo>
                    <a:pt x="4828765" y="0"/>
                  </a:lnTo>
                  <a:cubicBezTo>
                    <a:pt x="4832723" y="0"/>
                    <a:pt x="4835932" y="3209"/>
                    <a:pt x="4835932" y="7168"/>
                  </a:cubicBezTo>
                  <a:lnTo>
                    <a:pt x="4835932" y="1725021"/>
                  </a:lnTo>
                  <a:cubicBezTo>
                    <a:pt x="4835932" y="1728980"/>
                    <a:pt x="4832723" y="1732189"/>
                    <a:pt x="4828765" y="1732189"/>
                  </a:cubicBezTo>
                  <a:lnTo>
                    <a:pt x="7168" y="1732189"/>
                  </a:lnTo>
                  <a:cubicBezTo>
                    <a:pt x="5267" y="1732189"/>
                    <a:pt x="3444" y="1731434"/>
                    <a:pt x="2099" y="1730090"/>
                  </a:cubicBezTo>
                  <a:cubicBezTo>
                    <a:pt x="755" y="1728746"/>
                    <a:pt x="0" y="1726922"/>
                    <a:pt x="0" y="1725021"/>
                  </a:cubicBezTo>
                  <a:lnTo>
                    <a:pt x="0" y="7168"/>
                  </a:lnTo>
                  <a:cubicBezTo>
                    <a:pt x="0" y="3209"/>
                    <a:pt x="3209" y="0"/>
                    <a:pt x="7168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5932" cy="1770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75795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4662498" y="4181982"/>
            <a:ext cx="0" cy="4374774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9399915" y="4181637"/>
            <a:ext cx="0" cy="4340728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3914121" y="4181982"/>
            <a:ext cx="0" cy="4340383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554615" y="-23292"/>
            <a:ext cx="3733385" cy="3733385"/>
          </a:xfrm>
          <a:custGeom>
            <a:avLst/>
            <a:gdLst/>
            <a:ahLst/>
            <a:cxnLst/>
            <a:rect r="r" b="b" t="t" l="l"/>
            <a:pathLst>
              <a:path h="3733385" w="3733385">
                <a:moveTo>
                  <a:pt x="0" y="0"/>
                </a:moveTo>
                <a:lnTo>
                  <a:pt x="3733385" y="0"/>
                </a:lnTo>
                <a:lnTo>
                  <a:pt x="3733385" y="3733385"/>
                </a:lnTo>
                <a:lnTo>
                  <a:pt x="0" y="3733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607985" y="1249646"/>
            <a:ext cx="9912459" cy="11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Lecture Applications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5713" y="4965358"/>
            <a:ext cx="4168370" cy="54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7736" indent="-223868" lvl="1">
              <a:lnSpc>
                <a:spcPts val="2903"/>
              </a:lnSpc>
              <a:buFont typeface="Arial"/>
              <a:buChar char="•"/>
            </a:pPr>
            <a:r>
              <a:rPr lang="en-US" b="true" sz="2073" spc="-4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Encapsulation</a:t>
            </a:r>
            <a:r>
              <a:rPr lang="en-US" sz="2073" spc="-41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:  Manages game states with clear interfaces (Board, LineGrinder).</a:t>
            </a:r>
          </a:p>
          <a:p>
            <a:pPr algn="l" marL="447736" indent="-223868" lvl="1">
              <a:lnSpc>
                <a:spcPts val="2903"/>
              </a:lnSpc>
              <a:buFont typeface="Arial"/>
              <a:buChar char="•"/>
            </a:pPr>
            <a:r>
              <a:rPr lang="en-US" b="true" sz="2073" spc="-4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Inheritance &amp; Polymorphism</a:t>
            </a:r>
            <a:r>
              <a:rPr lang="en-US" sz="2073" spc="-41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:  Flexible event handling (MouseListener).</a:t>
            </a:r>
          </a:p>
          <a:p>
            <a:pPr algn="l" marL="447736" indent="-223868" lvl="1">
              <a:lnSpc>
                <a:spcPts val="2903"/>
              </a:lnSpc>
              <a:buFont typeface="Arial"/>
              <a:buChar char="•"/>
            </a:pPr>
            <a:r>
              <a:rPr lang="en-US" b="true" sz="2073" spc="-4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Abstraction</a:t>
            </a:r>
            <a:r>
              <a:rPr lang="en-US" sz="2073" spc="-41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: Core game logic abstracted into modular components (e.g., Board, Minimax) for efficient management and scalability.</a:t>
            </a:r>
          </a:p>
          <a:p>
            <a:pPr algn="l">
              <a:lnSpc>
                <a:spcPts val="290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360778" y="3886307"/>
            <a:ext cx="4318240" cy="94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Object-Oriented Programming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48248" y="5067300"/>
            <a:ext cx="4161784" cy="336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2504" indent="-256252" lvl="1">
              <a:lnSpc>
                <a:spcPts val="3323"/>
              </a:lnSpc>
              <a:buFont typeface="Arial"/>
              <a:buChar char="•"/>
            </a:pPr>
            <a:r>
              <a:rPr lang="en-US" b="true" sz="2373" spc="-4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 Factory Pattern</a:t>
            </a:r>
            <a:r>
              <a:rPr lang="en-US" sz="2373" spc="-4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: Simplifies creation of players and game configurations.</a:t>
            </a:r>
          </a:p>
          <a:p>
            <a:pPr algn="l" marL="512504" indent="-256252" lvl="1">
              <a:lnSpc>
                <a:spcPts val="3323"/>
              </a:lnSpc>
              <a:buFont typeface="Arial"/>
              <a:buChar char="•"/>
            </a:pPr>
            <a:r>
              <a:rPr lang="en-US" b="true" sz="2373" spc="-4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Singleton Pattern</a:t>
            </a:r>
            <a:r>
              <a:rPr lang="en-US" sz="2373" spc="-4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:  Ensures consistent AI state in Minimax.</a:t>
            </a:r>
          </a:p>
          <a:p>
            <a:pPr algn="l">
              <a:lnSpc>
                <a:spcPts val="3323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402918" y="4124487"/>
            <a:ext cx="3252445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Design Patterns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33265" y="4947128"/>
            <a:ext cx="4161784" cy="5239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041" indent="-321020" lvl="1">
              <a:lnSpc>
                <a:spcPts val="4163"/>
              </a:lnSpc>
              <a:buFont typeface="Arial"/>
              <a:buChar char="•"/>
            </a:pPr>
            <a:r>
              <a:rPr lang="en-US" sz="2973" spc="-5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Java’s OOP features helped build modular, reusable game components.</a:t>
            </a:r>
          </a:p>
          <a:p>
            <a:pPr algn="l" marL="642041" indent="-321020" lvl="1">
              <a:lnSpc>
                <a:spcPts val="4163"/>
              </a:lnSpc>
              <a:buFont typeface="Arial"/>
              <a:buChar char="•"/>
            </a:pPr>
            <a:r>
              <a:rPr lang="en-US" sz="2973" spc="-5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Swing was used for creating an intuitive, interactive GUI.</a:t>
            </a:r>
          </a:p>
          <a:p>
            <a:pPr algn="l">
              <a:lnSpc>
                <a:spcPts val="4163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855197" y="4124487"/>
            <a:ext cx="3525016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Java and Swing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99871" y="4090379"/>
            <a:ext cx="3614452" cy="94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Algorithms Applications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133196" y="5067300"/>
            <a:ext cx="3904610" cy="462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2504" indent="-256252" lvl="1">
              <a:lnSpc>
                <a:spcPts val="3323"/>
              </a:lnSpc>
              <a:buFont typeface="Arial"/>
              <a:buChar char="•"/>
            </a:pPr>
            <a:r>
              <a:rPr lang="en-US" sz="2373" spc="-4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Minimax with Alpha-Beta Pruning: Makes smart decisions by looking ahead.</a:t>
            </a:r>
          </a:p>
          <a:p>
            <a:pPr algn="l" marL="512504" indent="-256252" lvl="1">
              <a:lnSpc>
                <a:spcPts val="3323"/>
              </a:lnSpc>
              <a:buFont typeface="Arial"/>
              <a:buChar char="•"/>
            </a:pPr>
            <a:r>
              <a:rPr lang="en-US" sz="2373" spc="-4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Game Scoring: Calculates moves and outcomes effectively.</a:t>
            </a:r>
          </a:p>
          <a:p>
            <a:pPr algn="l" marL="512504" indent="-256252" lvl="1">
              <a:lnSpc>
                <a:spcPts val="3323"/>
              </a:lnSpc>
              <a:buFont typeface="Arial"/>
              <a:buChar char="•"/>
            </a:pPr>
            <a:r>
              <a:rPr lang="en-US" sz="2373" spc="-4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Performance Metrics: Tracks speed and efficiency.</a:t>
            </a:r>
          </a:p>
          <a:p>
            <a:pPr algn="l">
              <a:lnSpc>
                <a:spcPts val="3323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88676" y="7359039"/>
            <a:ext cx="7523780" cy="75237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482943" y="-3423686"/>
            <a:ext cx="5924489" cy="592448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0319" y="2538906"/>
            <a:ext cx="14242243" cy="654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6901" indent="-403451" lvl="1">
              <a:lnSpc>
                <a:spcPts val="5232"/>
              </a:lnSpc>
              <a:buAutoNum type="arabicPeriod" startAt="1"/>
            </a:pPr>
            <a:r>
              <a:rPr lang="en-US" b="true" sz="37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Basic AI Strategy</a:t>
            </a:r>
            <a:r>
              <a:rPr lang="en-US" sz="373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The AI uses fixed rules and doesn’t adapt to new strategies.</a:t>
            </a:r>
          </a:p>
          <a:p>
            <a:pPr algn="just" marL="806901" indent="-403451" lvl="1">
              <a:lnSpc>
                <a:spcPts val="5232"/>
              </a:lnSpc>
              <a:buAutoNum type="arabicPeriod" startAt="1"/>
            </a:pPr>
            <a:r>
              <a:rPr lang="en-US" b="true" sz="37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Slow at Higher Depths</a:t>
            </a:r>
            <a:r>
              <a:rPr lang="en-US" sz="373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The AI takes more time for complex calculations on larger boards.</a:t>
            </a:r>
          </a:p>
          <a:p>
            <a:pPr algn="just" marL="806901" indent="-403451" lvl="1">
              <a:lnSpc>
                <a:spcPts val="5232"/>
              </a:lnSpc>
              <a:buAutoNum type="arabicPeriod" startAt="1"/>
            </a:pPr>
            <a:r>
              <a:rPr lang="en-US" b="true" sz="37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 Learning</a:t>
            </a:r>
            <a:r>
              <a:rPr lang="en-US" sz="373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The AI doesn’t improve or learn from past games.</a:t>
            </a:r>
          </a:p>
          <a:p>
            <a:pPr algn="just" marL="806901" indent="-403451" lvl="1">
              <a:lnSpc>
                <a:spcPts val="5232"/>
              </a:lnSpc>
              <a:buAutoNum type="arabicPeriod" startAt="1"/>
            </a:pPr>
            <a:r>
              <a:rPr lang="en-US" b="true" sz="37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Simple Design</a:t>
            </a:r>
            <a:r>
              <a:rPr lang="en-US" sz="373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The game interface is basic and lacks advanced features.</a:t>
            </a:r>
          </a:p>
          <a:p>
            <a:pPr algn="just" marL="806901" indent="-403451" lvl="1">
              <a:lnSpc>
                <a:spcPts val="5232"/>
              </a:lnSpc>
              <a:buAutoNum type="arabicPeriod" startAt="1"/>
            </a:pPr>
            <a:r>
              <a:rPr lang="en-US" b="true" sz="37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Single-Player Only</a:t>
            </a:r>
            <a:r>
              <a:rPr lang="en-US" sz="373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The game is focused on playing against AI, with no multiplayer option.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688676" y="1028700"/>
            <a:ext cx="1618068" cy="1576881"/>
          </a:xfrm>
          <a:custGeom>
            <a:avLst/>
            <a:gdLst/>
            <a:ahLst/>
            <a:cxnLst/>
            <a:rect r="r" b="b" t="t" l="l"/>
            <a:pathLst>
              <a:path h="1576881" w="1618068">
                <a:moveTo>
                  <a:pt x="0" y="0"/>
                </a:moveTo>
                <a:lnTo>
                  <a:pt x="1618068" y="0"/>
                </a:lnTo>
                <a:lnTo>
                  <a:pt x="1618068" y="1576881"/>
                </a:lnTo>
                <a:lnTo>
                  <a:pt x="0" y="1576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84875" y="2973874"/>
            <a:ext cx="1046337" cy="1046337"/>
          </a:xfrm>
          <a:custGeom>
            <a:avLst/>
            <a:gdLst/>
            <a:ahLst/>
            <a:cxnLst/>
            <a:rect r="r" b="b" t="t" l="l"/>
            <a:pathLst>
              <a:path h="1046337" w="1046337">
                <a:moveTo>
                  <a:pt x="0" y="0"/>
                </a:moveTo>
                <a:lnTo>
                  <a:pt x="1046337" y="0"/>
                </a:lnTo>
                <a:lnTo>
                  <a:pt x="1046337" y="1046338"/>
                </a:lnTo>
                <a:lnTo>
                  <a:pt x="0" y="1046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52056" y="4422279"/>
            <a:ext cx="1236716" cy="881441"/>
          </a:xfrm>
          <a:custGeom>
            <a:avLst/>
            <a:gdLst/>
            <a:ahLst/>
            <a:cxnLst/>
            <a:rect r="r" b="b" t="t" l="l"/>
            <a:pathLst>
              <a:path h="881441" w="1236716">
                <a:moveTo>
                  <a:pt x="0" y="0"/>
                </a:moveTo>
                <a:lnTo>
                  <a:pt x="1236716" y="0"/>
                </a:lnTo>
                <a:lnTo>
                  <a:pt x="1236716" y="881441"/>
                </a:lnTo>
                <a:lnTo>
                  <a:pt x="0" y="8814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465756" y="5739463"/>
            <a:ext cx="908113" cy="774372"/>
          </a:xfrm>
          <a:custGeom>
            <a:avLst/>
            <a:gdLst/>
            <a:ahLst/>
            <a:cxnLst/>
            <a:rect r="r" b="b" t="t" l="l"/>
            <a:pathLst>
              <a:path h="774372" w="908113">
                <a:moveTo>
                  <a:pt x="0" y="0"/>
                </a:moveTo>
                <a:lnTo>
                  <a:pt x="908113" y="0"/>
                </a:lnTo>
                <a:lnTo>
                  <a:pt x="908113" y="774372"/>
                </a:lnTo>
                <a:lnTo>
                  <a:pt x="0" y="7743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008999" y="7077863"/>
            <a:ext cx="956775" cy="882793"/>
          </a:xfrm>
          <a:custGeom>
            <a:avLst/>
            <a:gdLst/>
            <a:ahLst/>
            <a:cxnLst/>
            <a:rect r="r" b="b" t="t" l="l"/>
            <a:pathLst>
              <a:path h="882793" w="956775">
                <a:moveTo>
                  <a:pt x="0" y="0"/>
                </a:moveTo>
                <a:lnTo>
                  <a:pt x="956775" y="0"/>
                </a:lnTo>
                <a:lnTo>
                  <a:pt x="956775" y="882792"/>
                </a:lnTo>
                <a:lnTo>
                  <a:pt x="0" y="8827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190" r="0" b="-419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831641" y="8313573"/>
            <a:ext cx="944727" cy="944727"/>
          </a:xfrm>
          <a:custGeom>
            <a:avLst/>
            <a:gdLst/>
            <a:ahLst/>
            <a:cxnLst/>
            <a:rect r="r" b="b" t="t" l="l"/>
            <a:pathLst>
              <a:path h="944727" w="944727">
                <a:moveTo>
                  <a:pt x="0" y="0"/>
                </a:moveTo>
                <a:lnTo>
                  <a:pt x="944728" y="0"/>
                </a:lnTo>
                <a:lnTo>
                  <a:pt x="944728" y="944727"/>
                </a:lnTo>
                <a:lnTo>
                  <a:pt x="0" y="9447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418599" y="802180"/>
            <a:ext cx="5823645" cy="151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97"/>
              </a:lnSpc>
              <a:spcBef>
                <a:spcPct val="0"/>
              </a:spcBef>
            </a:pPr>
            <a:r>
              <a:rPr lang="en-US" sz="8855" i="true">
                <a:solidFill>
                  <a:srgbClr val="000000"/>
                </a:solidFill>
                <a:latin typeface="Open Sans Extra Bold Italics"/>
                <a:ea typeface="Open Sans Extra Bold Italics"/>
                <a:cs typeface="Open Sans Extra Bold Italics"/>
                <a:sym typeface="Open Sans Extra Bold Italics"/>
              </a:rPr>
              <a:t>Limitation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956819" y="366145"/>
            <a:ext cx="4374362" cy="3316562"/>
          </a:xfrm>
          <a:custGeom>
            <a:avLst/>
            <a:gdLst/>
            <a:ahLst/>
            <a:cxnLst/>
            <a:rect r="r" b="b" t="t" l="l"/>
            <a:pathLst>
              <a:path h="3316562" w="4374362">
                <a:moveTo>
                  <a:pt x="0" y="0"/>
                </a:moveTo>
                <a:lnTo>
                  <a:pt x="4374362" y="0"/>
                </a:lnTo>
                <a:lnTo>
                  <a:pt x="4374362" y="3316561"/>
                </a:lnTo>
                <a:lnTo>
                  <a:pt x="0" y="33165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3199" y="3616031"/>
            <a:ext cx="16761603" cy="635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9607" indent="-389804" lvl="1">
              <a:lnSpc>
                <a:spcPts val="5055"/>
              </a:lnSpc>
              <a:buAutoNum type="arabicPeriod" startAt="1"/>
            </a:pPr>
            <a:r>
              <a:rPr lang="en-US" b="true" sz="361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Smarter AI</a:t>
            </a:r>
            <a:r>
              <a:rPr lang="en-US" sz="36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Add adaptive strategies to make the AI more challenging.</a:t>
            </a:r>
          </a:p>
          <a:p>
            <a:pPr algn="l" marL="779607" indent="-389804" lvl="1">
              <a:lnSpc>
                <a:spcPts val="5055"/>
              </a:lnSpc>
              <a:buAutoNum type="arabicPeriod" startAt="1"/>
            </a:pPr>
            <a:r>
              <a:rPr lang="en-US" b="true" sz="361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Learning AI</a:t>
            </a:r>
            <a:r>
              <a:rPr lang="en-US" sz="36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Include machine learning to let the AI get better with experience.</a:t>
            </a:r>
          </a:p>
          <a:p>
            <a:pPr algn="l" marL="779607" indent="-389804" lvl="1">
              <a:lnSpc>
                <a:spcPts val="5055"/>
              </a:lnSpc>
              <a:buAutoNum type="arabicPeriod" startAt="1"/>
            </a:pPr>
            <a:r>
              <a:rPr lang="en-US" b="true" sz="361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Faster Algorithms</a:t>
            </a:r>
            <a:r>
              <a:rPr lang="en-US" sz="36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Use better methods to speed up AI decisions.</a:t>
            </a:r>
          </a:p>
          <a:p>
            <a:pPr algn="l" marL="779607" indent="-389804" lvl="1">
              <a:lnSpc>
                <a:spcPts val="5055"/>
              </a:lnSpc>
              <a:buAutoNum type="arabicPeriod" startAt="1"/>
            </a:pPr>
            <a:r>
              <a:rPr lang="en-US" b="true" sz="361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Improved Design:</a:t>
            </a:r>
            <a:r>
              <a:rPr lang="en-US" sz="36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Add features like move suggestions, themes, and stats.</a:t>
            </a:r>
          </a:p>
          <a:p>
            <a:pPr algn="l" marL="779607" indent="-389804" lvl="1">
              <a:lnSpc>
                <a:spcPts val="5055"/>
              </a:lnSpc>
              <a:buAutoNum type="arabicPeriod" startAt="1"/>
            </a:pPr>
            <a:r>
              <a:rPr lang="en-US" b="true" sz="361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Multiplayer Mode</a:t>
            </a:r>
            <a:r>
              <a:rPr lang="en-US" sz="36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Create a way to play with friends or online.</a:t>
            </a:r>
          </a:p>
          <a:p>
            <a:pPr algn="l" marL="779607" indent="-389804" lvl="1">
              <a:lnSpc>
                <a:spcPts val="5055"/>
              </a:lnSpc>
              <a:buAutoNum type="arabicPeriod" startAt="1"/>
            </a:pPr>
            <a:r>
              <a:rPr lang="en-US" b="true" sz="361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Mobile Version</a:t>
            </a:r>
            <a:r>
              <a:rPr lang="en-US" sz="36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Make the game available on phones and web browsers.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55429" y="139387"/>
            <a:ext cx="800177" cy="1354146"/>
          </a:xfrm>
          <a:custGeom>
            <a:avLst/>
            <a:gdLst/>
            <a:ahLst/>
            <a:cxnLst/>
            <a:rect r="r" b="b" t="t" l="l"/>
            <a:pathLst>
              <a:path h="1354146" w="800177">
                <a:moveTo>
                  <a:pt x="0" y="0"/>
                </a:moveTo>
                <a:lnTo>
                  <a:pt x="800177" y="0"/>
                </a:lnTo>
                <a:lnTo>
                  <a:pt x="800177" y="1354146"/>
                </a:lnTo>
                <a:lnTo>
                  <a:pt x="0" y="1354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00479" y="449567"/>
            <a:ext cx="7853603" cy="1043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08"/>
              </a:lnSpc>
              <a:spcBef>
                <a:spcPct val="0"/>
              </a:spcBef>
            </a:pPr>
            <a:r>
              <a:rPr lang="en-US" sz="6148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REFERENCES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4350" y="1943357"/>
            <a:ext cx="17773650" cy="242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3139" indent="-496570" lvl="1">
              <a:lnSpc>
                <a:spcPts val="6439"/>
              </a:lnSpc>
              <a:buFont typeface="Arial"/>
              <a:buChar char="•"/>
            </a:pPr>
            <a:r>
              <a:rPr lang="en-US" sz="4599" u="sng">
                <a:solidFill>
                  <a:srgbClr val="051D40"/>
                </a:solidFill>
                <a:latin typeface="Arimo"/>
                <a:ea typeface="Arimo"/>
                <a:cs typeface="Arimo"/>
                <a:sym typeface="Arimo"/>
              </a:rPr>
              <a:t>https://www.geeksforgeeks.org/finding-optimal-move-in-tic-tac-toe-using-minimax-algorithm-in-game-theory/?utm_source=chatgpt.com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4350" y="4277995"/>
            <a:ext cx="17982754" cy="161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3139" indent="-496570" lvl="1">
              <a:lnSpc>
                <a:spcPts val="6439"/>
              </a:lnSpc>
              <a:buFont typeface="Arial"/>
              <a:buChar char="•"/>
            </a:pPr>
            <a:r>
              <a:rPr lang="en-US" sz="4599" u="sng">
                <a:solidFill>
                  <a:srgbClr val="051D40"/>
                </a:solidFill>
                <a:latin typeface="Arimo"/>
                <a:ea typeface="Arimo"/>
                <a:cs typeface="Arimo"/>
                <a:sym typeface="Arimo"/>
              </a:rPr>
              <a:t>https://github.com/vmsaif/connect4-with-minimax-algorithm-in-java?utm_source=chatgpt.com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4350" y="6962306"/>
            <a:ext cx="10864453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3139" indent="-496570" lvl="1">
              <a:lnSpc>
                <a:spcPts val="6439"/>
              </a:lnSpc>
              <a:buFont typeface="Arial"/>
              <a:buChar char="•"/>
            </a:pPr>
            <a:r>
              <a:rPr lang="en-US" sz="4599" u="sng">
                <a:solidFill>
                  <a:srgbClr val="051D40"/>
                </a:solidFill>
                <a:latin typeface="Arimo"/>
                <a:ea typeface="Arimo"/>
                <a:cs typeface="Arimo"/>
                <a:sym typeface="Arimo"/>
                <a:hlinkClick r:id="rId4" tooltip="https://github.com/rchen8/connect-five"/>
              </a:rPr>
              <a:t>https://github.com/rchen8/connect-five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200479" y="139387"/>
            <a:ext cx="800177" cy="1354146"/>
          </a:xfrm>
          <a:custGeom>
            <a:avLst/>
            <a:gdLst/>
            <a:ahLst/>
            <a:cxnLst/>
            <a:rect r="r" b="b" t="t" l="l"/>
            <a:pathLst>
              <a:path h="1354146" w="800177">
                <a:moveTo>
                  <a:pt x="0" y="0"/>
                </a:moveTo>
                <a:lnTo>
                  <a:pt x="800177" y="0"/>
                </a:lnTo>
                <a:lnTo>
                  <a:pt x="800177" y="1354146"/>
                </a:lnTo>
                <a:lnTo>
                  <a:pt x="0" y="1354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56234" y="0"/>
            <a:ext cx="19874030" cy="756959"/>
            <a:chOff x="0" y="0"/>
            <a:chExt cx="5234312" cy="1993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4312" cy="199364"/>
            </a:xfrm>
            <a:custGeom>
              <a:avLst/>
              <a:gdLst/>
              <a:ahLst/>
              <a:cxnLst/>
              <a:rect r="r" b="b" t="t" l="l"/>
              <a:pathLst>
                <a:path h="199364" w="5234312">
                  <a:moveTo>
                    <a:pt x="0" y="0"/>
                  </a:moveTo>
                  <a:lnTo>
                    <a:pt x="5234312" y="0"/>
                  </a:lnTo>
                  <a:lnTo>
                    <a:pt x="5234312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34312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321704" y="4376443"/>
            <a:ext cx="11132351" cy="634544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886023" y="692449"/>
            <a:ext cx="12996616" cy="4451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83"/>
              </a:lnSpc>
            </a:pPr>
            <a:r>
              <a:rPr lang="en-US" sz="15273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       Q&amp;A TIME &lt;3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16398" y="-630809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2912435" y="347245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2912435" y="4097959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2912435" y="4723196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2912435" y="5348703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2912435" y="597394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2912435" y="6599447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2912435" y="7224684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2912435" y="785019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06043" y="1457891"/>
            <a:ext cx="11944910" cy="1242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TABLE OF CONTENTS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63160" y="3397227"/>
            <a:ext cx="3773019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83149" y="3397227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63160" y="4022734"/>
            <a:ext cx="414302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Game Rules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83149" y="4022734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63160" y="4647971"/>
            <a:ext cx="4652520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Diagrams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83149" y="464797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63160" y="5273478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Git Explanation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83149" y="5273478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48994" y="5859417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Lecture Applications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483149" y="5898715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663160" y="6524221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Limitation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483149" y="652422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663160" y="7149458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Future Work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83149" y="7149458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663160" y="7774965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483149" y="7774965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8217" y="0"/>
            <a:ext cx="18476217" cy="1028700"/>
            <a:chOff x="0" y="0"/>
            <a:chExt cx="4866164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8771" y="3663009"/>
            <a:ext cx="2864242" cy="2595596"/>
          </a:xfrm>
          <a:custGeom>
            <a:avLst/>
            <a:gdLst/>
            <a:ahLst/>
            <a:cxnLst/>
            <a:rect r="r" b="b" t="t" l="l"/>
            <a:pathLst>
              <a:path h="2595596" w="2864242">
                <a:moveTo>
                  <a:pt x="0" y="0"/>
                </a:moveTo>
                <a:lnTo>
                  <a:pt x="2864242" y="0"/>
                </a:lnTo>
                <a:lnTo>
                  <a:pt x="2864242" y="2595596"/>
                </a:lnTo>
                <a:lnTo>
                  <a:pt x="0" y="259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273449" y="4140411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623968" y="5586127"/>
            <a:ext cx="2323572" cy="232357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8771" y="8188556"/>
            <a:ext cx="2139488" cy="2139488"/>
          </a:xfrm>
          <a:custGeom>
            <a:avLst/>
            <a:gdLst/>
            <a:ahLst/>
            <a:cxnLst/>
            <a:rect r="r" b="b" t="t" l="l"/>
            <a:pathLst>
              <a:path h="2139488" w="2139488">
                <a:moveTo>
                  <a:pt x="0" y="0"/>
                </a:moveTo>
                <a:lnTo>
                  <a:pt x="2139488" y="0"/>
                </a:lnTo>
                <a:lnTo>
                  <a:pt x="2139488" y="2139488"/>
                </a:lnTo>
                <a:lnTo>
                  <a:pt x="0" y="2139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273449" y="38996"/>
            <a:ext cx="11552885" cy="8229600"/>
          </a:xfrm>
          <a:custGeom>
            <a:avLst/>
            <a:gdLst/>
            <a:ahLst/>
            <a:cxnLst/>
            <a:rect r="r" b="b" t="t" l="l"/>
            <a:pathLst>
              <a:path h="8229600" w="11552885">
                <a:moveTo>
                  <a:pt x="0" y="0"/>
                </a:moveTo>
                <a:lnTo>
                  <a:pt x="11552885" y="0"/>
                </a:lnTo>
                <a:lnTo>
                  <a:pt x="11552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8755" r="0" b="-28755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209961" y="2482406"/>
            <a:ext cx="7679860" cy="1340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49"/>
              </a:lnSpc>
              <a:spcBef>
                <a:spcPct val="0"/>
              </a:spcBef>
            </a:pPr>
            <a:r>
              <a:rPr lang="en-US" sz="7821" i="true">
                <a:solidFill>
                  <a:srgbClr val="38B6FF"/>
                </a:solidFill>
                <a:latin typeface="Open Sans Extra Bold Italics"/>
                <a:ea typeface="Open Sans Extra Bold Italics"/>
                <a:cs typeface="Open Sans Extra Bold Italics"/>
                <a:sym typeface="Open Sans Extra Bold Italics"/>
              </a:rPr>
              <a:t>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73449" y="4555541"/>
            <a:ext cx="11552885" cy="4208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486" indent="-291243" lvl="1">
              <a:lnSpc>
                <a:spcPts val="3696"/>
              </a:lnSpc>
              <a:buFont typeface="Arial"/>
              <a:buChar char="•"/>
            </a:pPr>
            <a:r>
              <a:rPr lang="en-US" sz="2697" spc="41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Objective of the Project: Briefly explain the purpose of the game and its scope (e.g., adding AI vs. player mode).</a:t>
            </a:r>
          </a:p>
          <a:p>
            <a:pPr algn="l" marL="582486" indent="-291243" lvl="1">
              <a:lnSpc>
                <a:spcPts val="3696"/>
              </a:lnSpc>
              <a:buFont typeface="Arial"/>
              <a:buChar char="•"/>
            </a:pPr>
            <a:r>
              <a:rPr lang="en-US" sz="2697" spc="41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Key Features: Highlight main features such as player-vs-player and player-vs-computer modes.</a:t>
            </a:r>
          </a:p>
          <a:p>
            <a:pPr algn="l" marL="582486" indent="-291243" lvl="1">
              <a:lnSpc>
                <a:spcPts val="3696"/>
              </a:lnSpc>
              <a:buFont typeface="Arial"/>
              <a:buChar char="•"/>
            </a:pPr>
            <a:r>
              <a:rPr lang="en-US" sz="2697" spc="41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Technologies Used: Mention Java, Swing, and the Minimax algorithm.</a:t>
            </a:r>
          </a:p>
          <a:p>
            <a:pPr algn="l" marL="582486" indent="-291243" lvl="1">
              <a:lnSpc>
                <a:spcPts val="3696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68303" y="559196"/>
            <a:ext cx="7019697" cy="10556306"/>
            <a:chOff x="0" y="0"/>
            <a:chExt cx="660400" cy="9931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43013" y="1320436"/>
            <a:ext cx="6270276" cy="6270276"/>
            <a:chOff x="0" y="0"/>
            <a:chExt cx="8916670" cy="89166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066870" y="3955923"/>
            <a:ext cx="867718" cy="100314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31085" y="2137046"/>
            <a:ext cx="9448520" cy="1634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1"/>
              </a:lnSpc>
            </a:pPr>
            <a:r>
              <a:rPr lang="en-US" sz="3508" spc="-70" b="true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LineGrinder?</a:t>
            </a:r>
          </a:p>
          <a:p>
            <a:pPr algn="just" marL="603524" indent="-301762" lvl="1">
              <a:lnSpc>
                <a:spcPts val="3913"/>
              </a:lnSpc>
              <a:buFont typeface="Arial"/>
              <a:buChar char="•"/>
            </a:pPr>
            <a:r>
              <a:rPr lang="en-US" sz="2795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 strategy-based Connect5 game where players aim to align five consecutive stones on a grid.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1085" y="5057775"/>
            <a:ext cx="9448520" cy="3977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Minimax Algorithm with Alpha-Beta Pruning: Efficiently calculates the best moves by evaluating possible game states.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Optimized Decision-Making: Balances complexity and performance for competitive gameplay.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Interactive and user-friendly interface for an engaging player experience.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31085" y="4123914"/>
            <a:ext cx="4603502" cy="59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3"/>
              </a:lnSpc>
              <a:spcBef>
                <a:spcPct val="0"/>
              </a:spcBef>
            </a:pPr>
            <a:r>
              <a:rPr lang="en-US" sz="3509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Our Objective 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1054979" cy="11843426"/>
            <a:chOff x="0" y="0"/>
            <a:chExt cx="144497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1700" r="0" b="-170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72140"/>
            <a:ext cx="5340824" cy="1177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62"/>
              </a:lnSpc>
              <a:spcBef>
                <a:spcPct val="0"/>
              </a:spcBef>
            </a:pPr>
            <a:r>
              <a:rPr lang="en-US" sz="6901" i="true">
                <a:solidFill>
                  <a:srgbClr val="051D40"/>
                </a:solidFill>
                <a:latin typeface="Open Sans Extra Bold Italics"/>
                <a:ea typeface="Open Sans Extra Bold Italics"/>
                <a:cs typeface="Open Sans Extra Bold Italics"/>
                <a:sym typeface="Open Sans Extra Bold Italics"/>
              </a:rPr>
              <a:t>Game Rules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94175" y="8410948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6567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08622" y="5320692"/>
            <a:ext cx="14670756" cy="4867291"/>
            <a:chOff x="0" y="0"/>
            <a:chExt cx="3863903" cy="12819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63903" cy="1281920"/>
            </a:xfrm>
            <a:custGeom>
              <a:avLst/>
              <a:gdLst/>
              <a:ahLst/>
              <a:cxnLst/>
              <a:rect r="r" b="b" t="t" l="l"/>
              <a:pathLst>
                <a:path h="1281920" w="3863903">
                  <a:moveTo>
                    <a:pt x="7388" y="0"/>
                  </a:moveTo>
                  <a:lnTo>
                    <a:pt x="3856515" y="0"/>
                  </a:lnTo>
                  <a:cubicBezTo>
                    <a:pt x="3858475" y="0"/>
                    <a:pt x="3860354" y="778"/>
                    <a:pt x="3861739" y="2164"/>
                  </a:cubicBezTo>
                  <a:cubicBezTo>
                    <a:pt x="3863125" y="3549"/>
                    <a:pt x="3863903" y="5429"/>
                    <a:pt x="3863903" y="7388"/>
                  </a:cubicBezTo>
                  <a:lnTo>
                    <a:pt x="3863903" y="1274532"/>
                  </a:lnTo>
                  <a:cubicBezTo>
                    <a:pt x="3863903" y="1276492"/>
                    <a:pt x="3863125" y="1278371"/>
                    <a:pt x="3861739" y="1279756"/>
                  </a:cubicBezTo>
                  <a:cubicBezTo>
                    <a:pt x="3860354" y="1281142"/>
                    <a:pt x="3858475" y="1281920"/>
                    <a:pt x="3856515" y="1281920"/>
                  </a:cubicBezTo>
                  <a:lnTo>
                    <a:pt x="7388" y="1281920"/>
                  </a:lnTo>
                  <a:cubicBezTo>
                    <a:pt x="5429" y="1281920"/>
                    <a:pt x="3549" y="1281142"/>
                    <a:pt x="2164" y="1279756"/>
                  </a:cubicBezTo>
                  <a:cubicBezTo>
                    <a:pt x="778" y="1278371"/>
                    <a:pt x="0" y="1276492"/>
                    <a:pt x="0" y="1274532"/>
                  </a:cubicBezTo>
                  <a:lnTo>
                    <a:pt x="0" y="7388"/>
                  </a:lnTo>
                  <a:cubicBezTo>
                    <a:pt x="0" y="5429"/>
                    <a:pt x="778" y="3549"/>
                    <a:pt x="2164" y="2164"/>
                  </a:cubicBezTo>
                  <a:cubicBezTo>
                    <a:pt x="3549" y="778"/>
                    <a:pt x="5429" y="0"/>
                    <a:pt x="7388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863903" cy="1320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673726" y="4136918"/>
            <a:ext cx="3113007" cy="1006582"/>
            <a:chOff x="0" y="0"/>
            <a:chExt cx="1137875" cy="3679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37875" cy="367929"/>
            </a:xfrm>
            <a:custGeom>
              <a:avLst/>
              <a:gdLst/>
              <a:ahLst/>
              <a:cxnLst/>
              <a:rect r="r" b="b" t="t" l="l"/>
              <a:pathLst>
                <a:path h="367929" w="1137875">
                  <a:moveTo>
                    <a:pt x="114400" y="0"/>
                  </a:moveTo>
                  <a:lnTo>
                    <a:pt x="1023475" y="0"/>
                  </a:lnTo>
                  <a:cubicBezTo>
                    <a:pt x="1053816" y="0"/>
                    <a:pt x="1082914" y="12053"/>
                    <a:pt x="1104368" y="33507"/>
                  </a:cubicBezTo>
                  <a:cubicBezTo>
                    <a:pt x="1125822" y="54961"/>
                    <a:pt x="1137875" y="84059"/>
                    <a:pt x="1137875" y="114400"/>
                  </a:cubicBezTo>
                  <a:lnTo>
                    <a:pt x="1137875" y="253529"/>
                  </a:lnTo>
                  <a:cubicBezTo>
                    <a:pt x="1137875" y="283869"/>
                    <a:pt x="1125822" y="312967"/>
                    <a:pt x="1104368" y="334422"/>
                  </a:cubicBezTo>
                  <a:cubicBezTo>
                    <a:pt x="1082914" y="355876"/>
                    <a:pt x="1053816" y="367929"/>
                    <a:pt x="1023475" y="367929"/>
                  </a:cubicBezTo>
                  <a:lnTo>
                    <a:pt x="114400" y="367929"/>
                  </a:lnTo>
                  <a:cubicBezTo>
                    <a:pt x="84059" y="367929"/>
                    <a:pt x="54961" y="355876"/>
                    <a:pt x="33507" y="334422"/>
                  </a:cubicBezTo>
                  <a:cubicBezTo>
                    <a:pt x="12053" y="312967"/>
                    <a:pt x="0" y="283869"/>
                    <a:pt x="0" y="253529"/>
                  </a:cubicBezTo>
                  <a:lnTo>
                    <a:pt x="0" y="114400"/>
                  </a:lnTo>
                  <a:cubicBezTo>
                    <a:pt x="0" y="84059"/>
                    <a:pt x="12053" y="54961"/>
                    <a:pt x="33507" y="33507"/>
                  </a:cubicBezTo>
                  <a:cubicBezTo>
                    <a:pt x="54961" y="12053"/>
                    <a:pt x="84059" y="0"/>
                    <a:pt x="114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1137875" cy="4346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Gameplay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551918" y="4113333"/>
            <a:ext cx="3184164" cy="1053752"/>
            <a:chOff x="0" y="0"/>
            <a:chExt cx="1163885" cy="3851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63885" cy="385170"/>
            </a:xfrm>
            <a:custGeom>
              <a:avLst/>
              <a:gdLst/>
              <a:ahLst/>
              <a:cxnLst/>
              <a:rect r="r" b="b" t="t" l="l"/>
              <a:pathLst>
                <a:path h="385170" w="1163885">
                  <a:moveTo>
                    <a:pt x="111844" y="0"/>
                  </a:moveTo>
                  <a:lnTo>
                    <a:pt x="1052041" y="0"/>
                  </a:lnTo>
                  <a:cubicBezTo>
                    <a:pt x="1081704" y="0"/>
                    <a:pt x="1110152" y="11783"/>
                    <a:pt x="1131126" y="32758"/>
                  </a:cubicBezTo>
                  <a:cubicBezTo>
                    <a:pt x="1152101" y="53733"/>
                    <a:pt x="1163885" y="82181"/>
                    <a:pt x="1163885" y="111844"/>
                  </a:cubicBezTo>
                  <a:lnTo>
                    <a:pt x="1163885" y="273327"/>
                  </a:lnTo>
                  <a:cubicBezTo>
                    <a:pt x="1163885" y="302990"/>
                    <a:pt x="1152101" y="331437"/>
                    <a:pt x="1131126" y="352412"/>
                  </a:cubicBezTo>
                  <a:cubicBezTo>
                    <a:pt x="1110152" y="373387"/>
                    <a:pt x="1081704" y="385170"/>
                    <a:pt x="1052041" y="385170"/>
                  </a:cubicBezTo>
                  <a:lnTo>
                    <a:pt x="111844" y="385170"/>
                  </a:lnTo>
                  <a:cubicBezTo>
                    <a:pt x="82181" y="385170"/>
                    <a:pt x="53733" y="373387"/>
                    <a:pt x="32758" y="352412"/>
                  </a:cubicBezTo>
                  <a:cubicBezTo>
                    <a:pt x="11783" y="331437"/>
                    <a:pt x="0" y="302990"/>
                    <a:pt x="0" y="273327"/>
                  </a:cubicBezTo>
                  <a:lnTo>
                    <a:pt x="0" y="111844"/>
                  </a:lnTo>
                  <a:cubicBezTo>
                    <a:pt x="0" y="82181"/>
                    <a:pt x="11783" y="53733"/>
                    <a:pt x="32758" y="32758"/>
                  </a:cubicBezTo>
                  <a:cubicBezTo>
                    <a:pt x="53733" y="11783"/>
                    <a:pt x="82181" y="0"/>
                    <a:pt x="1118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1163885" cy="4518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Winning Conditions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694890" y="4136918"/>
            <a:ext cx="2967712" cy="1053752"/>
            <a:chOff x="0" y="0"/>
            <a:chExt cx="1084766" cy="3851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84766" cy="385170"/>
            </a:xfrm>
            <a:custGeom>
              <a:avLst/>
              <a:gdLst/>
              <a:ahLst/>
              <a:cxnLst/>
              <a:rect r="r" b="b" t="t" l="l"/>
              <a:pathLst>
                <a:path h="385170" w="1084766">
                  <a:moveTo>
                    <a:pt x="120001" y="0"/>
                  </a:moveTo>
                  <a:lnTo>
                    <a:pt x="964765" y="0"/>
                  </a:lnTo>
                  <a:cubicBezTo>
                    <a:pt x="996592" y="0"/>
                    <a:pt x="1027114" y="12643"/>
                    <a:pt x="1049619" y="35147"/>
                  </a:cubicBezTo>
                  <a:cubicBezTo>
                    <a:pt x="1072123" y="57652"/>
                    <a:pt x="1084766" y="88175"/>
                    <a:pt x="1084766" y="120001"/>
                  </a:cubicBezTo>
                  <a:lnTo>
                    <a:pt x="1084766" y="265169"/>
                  </a:lnTo>
                  <a:cubicBezTo>
                    <a:pt x="1084766" y="296996"/>
                    <a:pt x="1072123" y="327518"/>
                    <a:pt x="1049619" y="350023"/>
                  </a:cubicBezTo>
                  <a:cubicBezTo>
                    <a:pt x="1027114" y="372527"/>
                    <a:pt x="996592" y="385170"/>
                    <a:pt x="964765" y="385170"/>
                  </a:cubicBezTo>
                  <a:lnTo>
                    <a:pt x="120001" y="385170"/>
                  </a:lnTo>
                  <a:cubicBezTo>
                    <a:pt x="53726" y="385170"/>
                    <a:pt x="0" y="331444"/>
                    <a:pt x="0" y="265169"/>
                  </a:cubicBezTo>
                  <a:lnTo>
                    <a:pt x="0" y="120001"/>
                  </a:lnTo>
                  <a:cubicBezTo>
                    <a:pt x="0" y="88175"/>
                    <a:pt x="12643" y="57652"/>
                    <a:pt x="35147" y="35147"/>
                  </a:cubicBezTo>
                  <a:cubicBezTo>
                    <a:pt x="57652" y="12643"/>
                    <a:pt x="88175" y="0"/>
                    <a:pt x="1200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1084766" cy="4518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Timer Option (Optional)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00786" y="2106583"/>
            <a:ext cx="17086428" cy="17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11"/>
              </a:lnSpc>
              <a:spcBef>
                <a:spcPct val="0"/>
              </a:spcBef>
            </a:pPr>
            <a:r>
              <a:rPr lang="en-US" b="true" sz="3794" spc="-75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Obj</a:t>
            </a:r>
            <a:r>
              <a:rPr lang="en-US" b="true" sz="3794" spc="-75" strike="noStrike" u="none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ective:</a:t>
            </a:r>
          </a:p>
          <a:p>
            <a:pPr algn="l" marL="668020" indent="-334010" lvl="1">
              <a:lnSpc>
                <a:spcPts val="4331"/>
              </a:lnSpc>
              <a:spcBef>
                <a:spcPct val="0"/>
              </a:spcBef>
              <a:buFont typeface="Arial"/>
              <a:buChar char="•"/>
            </a:pPr>
            <a:r>
              <a:rPr lang="en-US" sz="3094" spc="-61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Aligning five consecutive pieces (horizontally, vertically, or diagonally) to win the game.</a:t>
            </a:r>
          </a:p>
          <a:p>
            <a:pPr algn="l" marL="0" indent="0" lvl="0">
              <a:lnSpc>
                <a:spcPts val="4471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2090934" y="5419471"/>
            <a:ext cx="4278590" cy="3702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1742" indent="-250871" lvl="1">
              <a:lnSpc>
                <a:spcPts val="3253"/>
              </a:lnSpc>
              <a:spcBef>
                <a:spcPct val="0"/>
              </a:spcBef>
              <a:buFont typeface="Arial"/>
              <a:buChar char="•"/>
            </a:pPr>
            <a:r>
              <a:rPr lang="en-US" sz="2323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Tw</a:t>
            </a:r>
            <a:r>
              <a:rPr lang="en-US" sz="2323" spc="-46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o players ( Human vs Bot ) take turns placing their pieces on the grid.</a:t>
            </a:r>
          </a:p>
          <a:p>
            <a:pPr algn="just" marL="501742" indent="-250871" lvl="1">
              <a:lnSpc>
                <a:spcPts val="3253"/>
              </a:lnSpc>
              <a:spcBef>
                <a:spcPct val="0"/>
              </a:spcBef>
              <a:buFont typeface="Arial"/>
              <a:buChar char="•"/>
            </a:pPr>
            <a:r>
              <a:rPr lang="en-US" sz="2323" spc="-46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The board size is customizable (e.g., 10x10, 15x15).</a:t>
            </a:r>
          </a:p>
          <a:p>
            <a:pPr algn="just" marL="501742" indent="-250871" lvl="1">
              <a:lnSpc>
                <a:spcPts val="3253"/>
              </a:lnSpc>
              <a:spcBef>
                <a:spcPct val="0"/>
              </a:spcBef>
              <a:buFont typeface="Arial"/>
              <a:buChar char="•"/>
            </a:pPr>
            <a:r>
              <a:rPr lang="en-US" sz="2323" spc="-46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Players must strategize to block opponents while creating their winning line.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053588" y="5517565"/>
            <a:ext cx="4638597" cy="360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7330" indent="-313665" lvl="1">
              <a:lnSpc>
                <a:spcPts val="4067"/>
              </a:lnSpc>
              <a:spcBef>
                <a:spcPct val="0"/>
              </a:spcBef>
              <a:buFont typeface="Arial"/>
              <a:buChar char="•"/>
            </a:pPr>
            <a:r>
              <a:rPr lang="en-US" sz="2905" spc="-5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905" spc="-58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player wins immediately after forming a line of five consecutive pieces.</a:t>
            </a:r>
          </a:p>
          <a:p>
            <a:pPr algn="l" marL="627330" indent="-313665" lvl="1">
              <a:lnSpc>
                <a:spcPts val="4067"/>
              </a:lnSpc>
              <a:spcBef>
                <a:spcPct val="0"/>
              </a:spcBef>
              <a:buFont typeface="Arial"/>
              <a:buChar char="•"/>
            </a:pPr>
            <a:r>
              <a:rPr lang="en-US" sz="2905" spc="-58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No additional moves are allowed once a winner is declared.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92560" y="5883464"/>
            <a:ext cx="4172371" cy="2314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4277" indent="-282139" lvl="1">
              <a:lnSpc>
                <a:spcPts val="3659"/>
              </a:lnSpc>
              <a:buFont typeface="Arial"/>
              <a:buChar char="•"/>
            </a:pPr>
            <a:r>
              <a:rPr lang="en-US" sz="2613" spc="-5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Players have limited time to make their move, adding intensity and strategic pressure.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699112" y="9074718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7"/>
                </a:lnTo>
                <a:lnTo>
                  <a:pt x="0" y="711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6567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10287000"/>
            <a:chOff x="0" y="0"/>
            <a:chExt cx="2339583" cy="13160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39583" cy="1316015"/>
            </a:xfrm>
            <a:custGeom>
              <a:avLst/>
              <a:gdLst/>
              <a:ahLst/>
              <a:cxnLst/>
              <a:rect r="r" b="b" t="t" l="l"/>
              <a:pathLst>
                <a:path h="1316015" w="2339583">
                  <a:moveTo>
                    <a:pt x="0" y="0"/>
                  </a:moveTo>
                  <a:lnTo>
                    <a:pt x="2339583" y="0"/>
                  </a:lnTo>
                  <a:lnTo>
                    <a:pt x="2339583" y="1316015"/>
                  </a:lnTo>
                  <a:lnTo>
                    <a:pt x="0" y="1316015"/>
                  </a:lnTo>
                  <a:close/>
                </a:path>
              </a:pathLst>
            </a:custGeom>
            <a:blipFill>
              <a:blip r:embed="rId3"/>
              <a:stretch>
                <a:fillRect l="-5546" t="0" r="-5546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5274" y="77094"/>
            <a:ext cx="4492562" cy="1903213"/>
          </a:xfrm>
          <a:custGeom>
            <a:avLst/>
            <a:gdLst/>
            <a:ahLst/>
            <a:cxnLst/>
            <a:rect r="r" b="b" t="t" l="l"/>
            <a:pathLst>
              <a:path h="1903213" w="4492562">
                <a:moveTo>
                  <a:pt x="0" y="0"/>
                </a:moveTo>
                <a:lnTo>
                  <a:pt x="4492561" y="0"/>
                </a:lnTo>
                <a:lnTo>
                  <a:pt x="4492561" y="1903212"/>
                </a:lnTo>
                <a:lnTo>
                  <a:pt x="0" y="190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5400000">
            <a:off x="2483172" y="5252980"/>
            <a:ext cx="2919461" cy="270050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5400000">
            <a:off x="-781180" y="781180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0" y="0"/>
                </a:moveTo>
                <a:lnTo>
                  <a:pt x="5677160" y="0"/>
                </a:lnTo>
                <a:lnTo>
                  <a:pt x="56771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76506" y="3855979"/>
            <a:ext cx="8134989" cy="4703643"/>
          </a:xfrm>
          <a:custGeom>
            <a:avLst/>
            <a:gdLst/>
            <a:ahLst/>
            <a:cxnLst/>
            <a:rect r="r" b="b" t="t" l="l"/>
            <a:pathLst>
              <a:path h="4703643" w="8134989">
                <a:moveTo>
                  <a:pt x="0" y="0"/>
                </a:moveTo>
                <a:lnTo>
                  <a:pt x="8134988" y="0"/>
                </a:lnTo>
                <a:lnTo>
                  <a:pt x="8134988" y="4703643"/>
                </a:lnTo>
                <a:lnTo>
                  <a:pt x="0" y="47036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DAGaF_M-oDE</dc:identifier>
  <dcterms:modified xsi:type="dcterms:W3CDTF">2011-08-01T06:04:30Z</dcterms:modified>
  <cp:revision>1</cp:revision>
  <dc:title>Copy of OOP profect</dc:title>
</cp:coreProperties>
</file>